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8" r:id="rId9"/>
    <p:sldId id="269" r:id="rId10"/>
    <p:sldId id="270" r:id="rId11"/>
    <p:sldId id="263" r:id="rId12"/>
    <p:sldId id="266" r:id="rId13"/>
    <p:sldId id="267" r:id="rId14"/>
  </p:sldIdLst>
  <p:sldSz cx="18288000" cy="10287000"/>
  <p:notesSz cx="6858000" cy="9144000"/>
  <p:embeddedFontLst>
    <p:embeddedFont>
      <p:font typeface="Century Gothic" panose="020B0502020202020204" pitchFamily="34" charset="0"/>
      <p:regular r:id="rId15"/>
      <p:bold r:id="rId16"/>
      <p:italic r:id="rId17"/>
      <p:boldItalic r:id="rId18"/>
    </p:embeddedFont>
    <p:embeddedFont>
      <p:font typeface="Cormorant Garamond Bold Italics" panose="020B0604020202020204" charset="0"/>
      <p:regular r:id="rId19"/>
    </p:embeddedFont>
    <p:embeddedFont>
      <p:font typeface="Quicksand" panose="020B0604020202020204" charset="0"/>
      <p:regular r:id="rId20"/>
    </p:embeddedFont>
    <p:embeddedFont>
      <p:font typeface="Quicksand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478342"/>
            <a:ext cx="16229942" cy="3177216"/>
          </a:xfrm>
          <a:prstGeom prst="rect">
            <a:avLst/>
          </a:prstGeom>
        </p:spPr>
        <p:txBody>
          <a:bodyPr lIns="0" tIns="0" rIns="0" bIns="0" rtlCol="0" anchor="t">
            <a:spAutoFit/>
          </a:bodyPr>
          <a:lstStyle/>
          <a:p>
            <a:pPr marL="0" lvl="0" indent="0" algn="ctr">
              <a:lnSpc>
                <a:spcPts val="26009"/>
              </a:lnSpc>
              <a:spcBef>
                <a:spcPct val="0"/>
              </a:spcBef>
            </a:pPr>
            <a:r>
              <a:rPr lang="en-US" sz="18550" b="1" i="1" dirty="0">
                <a:solidFill>
                  <a:srgbClr val="0F4662"/>
                </a:solidFill>
                <a:latin typeface="Cormorant Garamond Bold Italics"/>
                <a:ea typeface="Cormorant Garamond Bold Italics"/>
                <a:cs typeface="Cormorant Garamond Bold Italics"/>
                <a:sym typeface="Cormorant Garamond Bold Italics"/>
              </a:rPr>
              <a:t>BIM</a:t>
            </a:r>
            <a:r>
              <a:rPr lang="en-US" sz="18700" dirty="0">
                <a:solidFill>
                  <a:srgbClr val="0F4662"/>
                </a:solidFill>
                <a:latin typeface="Century Gothic" panose="020B0502020202020204" pitchFamily="34" charset="0"/>
                <a:ea typeface="Cormorant Garamond Bold Italics"/>
                <a:cs typeface="Cormorant Garamond Bold Italics"/>
                <a:sym typeface="Cormorant Garamond Bold Italics"/>
              </a:rPr>
              <a:t>-</a:t>
            </a:r>
            <a:r>
              <a:rPr lang="en-US" sz="18550" b="1" i="1" dirty="0">
                <a:solidFill>
                  <a:srgbClr val="0F4662"/>
                </a:solidFill>
                <a:latin typeface="Cormorant Garamond Bold Italics"/>
                <a:ea typeface="Cormorant Garamond Bold Italics"/>
                <a:cs typeface="Cormorant Garamond Bold Italics"/>
                <a:sym typeface="Cormorant Garamond Bold Italics"/>
              </a:rPr>
              <a:t>IM</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150"/>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150"/>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6" name="TextBox 6"/>
          <p:cNvSpPr txBox="1"/>
          <p:nvPr/>
        </p:nvSpPr>
        <p:spPr>
          <a:xfrm>
            <a:off x="2737539" y="5908475"/>
            <a:ext cx="12812922" cy="804516"/>
          </a:xfrm>
          <a:prstGeom prst="rect">
            <a:avLst/>
          </a:prstGeom>
        </p:spPr>
        <p:txBody>
          <a:bodyPr lIns="0" tIns="0" rIns="0" bIns="0" rtlCol="0" anchor="t">
            <a:spAutoFit/>
          </a:bodyPr>
          <a:lstStyle/>
          <a:p>
            <a:pPr marL="0" lvl="0" indent="0" algn="ctr">
              <a:lnSpc>
                <a:spcPts val="6844"/>
              </a:lnSpc>
              <a:spcBef>
                <a:spcPct val="0"/>
              </a:spcBef>
            </a:pPr>
            <a:r>
              <a:rPr lang="en-US" sz="4889" dirty="0">
                <a:solidFill>
                  <a:srgbClr val="0F4662"/>
                </a:solidFill>
                <a:latin typeface="Quicksand"/>
                <a:ea typeface="Quicksand"/>
                <a:cs typeface="Quicksand"/>
                <a:sym typeface="Quicksand"/>
              </a:rPr>
              <a:t>BIM Issue Manager</a:t>
            </a:r>
          </a:p>
        </p:txBody>
      </p:sp>
      <p:sp>
        <p:nvSpPr>
          <p:cNvPr id="8" name="TextBox 8"/>
          <p:cNvSpPr txBox="1"/>
          <p:nvPr/>
        </p:nvSpPr>
        <p:spPr>
          <a:xfrm>
            <a:off x="3322179" y="1967581"/>
            <a:ext cx="11643643" cy="529811"/>
          </a:xfrm>
          <a:prstGeom prst="rect">
            <a:avLst/>
          </a:prstGeom>
        </p:spPr>
        <p:txBody>
          <a:bodyPr lIns="0" tIns="0" rIns="0" bIns="0" rtlCol="0" anchor="t">
            <a:spAutoFit/>
          </a:bodyPr>
          <a:lstStyle/>
          <a:p>
            <a:pPr lvl="0" algn="ctr">
              <a:lnSpc>
                <a:spcPts val="4397"/>
              </a:lnSpc>
              <a:spcBef>
                <a:spcPct val="0"/>
              </a:spcBef>
            </a:pPr>
            <a:r>
              <a:rPr lang="en-US" sz="3141" dirty="0">
                <a:solidFill>
                  <a:srgbClr val="0F4662"/>
                </a:solidFill>
                <a:latin typeface="Quicksand"/>
                <a:ea typeface="Quicksand"/>
                <a:cs typeface="Quicksand"/>
                <a:sym typeface="Quicksand"/>
              </a:rPr>
              <a:t>ITI – AEC Informatics – Intake 45</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740B42A4-6BCE-8667-A6B8-A97F2697303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39D138A-B0BD-9476-1327-C33472D5A3CA}"/>
              </a:ext>
            </a:extLst>
          </p:cNvPr>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Live Demo</a:t>
            </a:r>
          </a:p>
        </p:txBody>
      </p:sp>
      <p:sp>
        <p:nvSpPr>
          <p:cNvPr id="3" name="AutoShape 3">
            <a:extLst>
              <a:ext uri="{FF2B5EF4-FFF2-40B4-BE49-F238E27FC236}">
                <a16:creationId xmlns:a16="http://schemas.microsoft.com/office/drawing/2014/main" id="{1C9AA7F7-6C84-D26E-0A4C-C7D5ACC919A9}"/>
              </a:ext>
            </a:extLst>
          </p:cNvPr>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4" name="Freeform 4">
            <a:extLst>
              <a:ext uri="{FF2B5EF4-FFF2-40B4-BE49-F238E27FC236}">
                <a16:creationId xmlns:a16="http://schemas.microsoft.com/office/drawing/2014/main" id="{7E1B6828-0E72-10DE-1644-A66DD2675717}"/>
              </a:ext>
            </a:extLst>
          </p:cNvPr>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5" name="AutoShape 5">
            <a:extLst>
              <a:ext uri="{FF2B5EF4-FFF2-40B4-BE49-F238E27FC236}">
                <a16:creationId xmlns:a16="http://schemas.microsoft.com/office/drawing/2014/main" id="{6D741088-9F87-5410-EF2A-6831F6943458}"/>
              </a:ext>
            </a:extLst>
          </p:cNvPr>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6" name="Freeform 6">
            <a:extLst>
              <a:ext uri="{FF2B5EF4-FFF2-40B4-BE49-F238E27FC236}">
                <a16:creationId xmlns:a16="http://schemas.microsoft.com/office/drawing/2014/main" id="{B7067A8E-3367-A7DA-DDF5-6543B6F57082}"/>
              </a:ext>
            </a:extLst>
          </p:cNvPr>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extLst>
      <p:ext uri="{BB962C8B-B14F-4D97-AF65-F5344CB8AC3E}">
        <p14:creationId xmlns:p14="http://schemas.microsoft.com/office/powerpoint/2010/main" val="51609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150"/>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txBody>
            <a:bodyPr/>
            <a:lstStyle/>
            <a:p>
              <a:endParaRPr lang="en-150"/>
            </a:p>
          </p:txBody>
        </p:sp>
      </p:grpSp>
      <p:sp>
        <p:nvSpPr>
          <p:cNvPr id="7" name="TextBox 7"/>
          <p:cNvSpPr txBox="1"/>
          <p:nvPr/>
        </p:nvSpPr>
        <p:spPr>
          <a:xfrm>
            <a:off x="1028700" y="599709"/>
            <a:ext cx="6515100" cy="1099019"/>
          </a:xfrm>
          <a:prstGeom prst="rect">
            <a:avLst/>
          </a:prstGeom>
        </p:spPr>
        <p:txBody>
          <a:bodyPr wrap="square"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Future Enhancements</a:t>
            </a:r>
          </a:p>
        </p:txBody>
      </p:sp>
      <p:sp>
        <p:nvSpPr>
          <p:cNvPr id="8" name="TextBox 8"/>
          <p:cNvSpPr txBox="1"/>
          <p:nvPr/>
        </p:nvSpPr>
        <p:spPr>
          <a:xfrm>
            <a:off x="1028700" y="2434248"/>
            <a:ext cx="10527757" cy="99399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Launch lightweight web and mobile apps to Empower site teams and remote stakeholders with real-time updates and offline sync.</a:t>
            </a:r>
          </a:p>
        </p:txBody>
      </p:sp>
      <p:sp>
        <p:nvSpPr>
          <p:cNvPr id="9" name="TextBox 9"/>
          <p:cNvSpPr txBox="1"/>
          <p:nvPr/>
        </p:nvSpPr>
        <p:spPr>
          <a:xfrm>
            <a:off x="1028700" y="4262667"/>
            <a:ext cx="10527757" cy="99399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Connect with Common Data Environments like ACC for document access and logging with external files and project documentation.</a:t>
            </a:r>
          </a:p>
        </p:txBody>
      </p:sp>
      <p:sp>
        <p:nvSpPr>
          <p:cNvPr id="10" name="TextBox 10"/>
          <p:cNvSpPr txBox="1"/>
          <p:nvPr/>
        </p:nvSpPr>
        <p:spPr>
          <a:xfrm>
            <a:off x="1028700" y="6116193"/>
            <a:ext cx="10527757" cy="99399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Automatically convert coordination clashes from tools like Navisworks into structured issues.</a:t>
            </a:r>
          </a:p>
        </p:txBody>
      </p:sp>
      <p:sp>
        <p:nvSpPr>
          <p:cNvPr id="11" name="TextBox 11"/>
          <p:cNvSpPr txBox="1"/>
          <p:nvPr/>
        </p:nvSpPr>
        <p:spPr>
          <a:xfrm>
            <a:off x="1028700" y="1914818"/>
            <a:ext cx="1052775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Web and Mobile Support:</a:t>
            </a:r>
          </a:p>
        </p:txBody>
      </p:sp>
      <p:sp>
        <p:nvSpPr>
          <p:cNvPr id="12" name="TextBox 12"/>
          <p:cNvSpPr txBox="1"/>
          <p:nvPr/>
        </p:nvSpPr>
        <p:spPr>
          <a:xfrm>
            <a:off x="1028700" y="3670975"/>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CDE Integration:</a:t>
            </a:r>
          </a:p>
        </p:txBody>
      </p:sp>
      <p:sp>
        <p:nvSpPr>
          <p:cNvPr id="13" name="TextBox 13"/>
          <p:cNvSpPr txBox="1"/>
          <p:nvPr/>
        </p:nvSpPr>
        <p:spPr>
          <a:xfrm>
            <a:off x="1028700" y="5524500"/>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Clash-to-Issue Automation:</a:t>
            </a:r>
          </a:p>
        </p:txBody>
      </p:sp>
      <p:sp>
        <p:nvSpPr>
          <p:cNvPr id="14" name="TextBox 10">
            <a:extLst>
              <a:ext uri="{FF2B5EF4-FFF2-40B4-BE49-F238E27FC236}">
                <a16:creationId xmlns:a16="http://schemas.microsoft.com/office/drawing/2014/main" id="{C2CBFAAD-2207-794C-8711-D5FA91FC53FD}"/>
              </a:ext>
            </a:extLst>
          </p:cNvPr>
          <p:cNvSpPr txBox="1"/>
          <p:nvPr/>
        </p:nvSpPr>
        <p:spPr>
          <a:xfrm>
            <a:off x="1028700" y="8039100"/>
            <a:ext cx="10527757" cy="151977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Add issue snapshot connection to the markup editor.</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Connect the Viewer to issue metadata to provide a Revit-Like performance</a:t>
            </a:r>
          </a:p>
        </p:txBody>
      </p:sp>
      <p:sp>
        <p:nvSpPr>
          <p:cNvPr id="15" name="TextBox 13">
            <a:extLst>
              <a:ext uri="{FF2B5EF4-FFF2-40B4-BE49-F238E27FC236}">
                <a16:creationId xmlns:a16="http://schemas.microsoft.com/office/drawing/2014/main" id="{9F01A5CF-0C72-313F-7272-DA7A1074FBA1}"/>
              </a:ext>
            </a:extLst>
          </p:cNvPr>
          <p:cNvSpPr txBox="1"/>
          <p:nvPr/>
        </p:nvSpPr>
        <p:spPr>
          <a:xfrm>
            <a:off x="1028700" y="7447407"/>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Enhance Markup and Viewer abilities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6" y="4231184"/>
            <a:ext cx="10655487" cy="2045560"/>
          </a:xfrm>
          <a:prstGeom prst="rect">
            <a:avLst/>
          </a:prstGeom>
        </p:spPr>
        <p:txBody>
          <a:bodyPr lIns="0" tIns="0" rIns="0" bIns="0" rtlCol="0" anchor="t">
            <a:spAutoFit/>
          </a:bodyPr>
          <a:lstStyle/>
          <a:p>
            <a:pPr marL="0" lvl="0" indent="0" algn="ctr">
              <a:lnSpc>
                <a:spcPts val="4079"/>
              </a:lnSpc>
            </a:pPr>
            <a:r>
              <a:rPr lang="en-US" sz="2400" dirty="0">
                <a:solidFill>
                  <a:srgbClr val="0F4662"/>
                </a:solidFill>
                <a:latin typeface="Quicksand"/>
                <a:ea typeface="Quicksand"/>
                <a:cs typeface="Quicksand"/>
                <a:sym typeface="Quicksand"/>
              </a:rPr>
              <a:t>In conclusion, this project is a step toward harmony between design and delivery. By connecting teams through clarity and context, we turn scattered issues into shared progress. It’s our way of bringing order to the chaos, and helping projects tell a better story.</a:t>
            </a: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150"/>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11" name="TextBox 11"/>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12" name="TextBox 12"/>
          <p:cNvSpPr txBox="1"/>
          <p:nvPr/>
        </p:nvSpPr>
        <p:spPr>
          <a:xfrm>
            <a:off x="6635340" y="6132682"/>
            <a:ext cx="5017320" cy="461280"/>
          </a:xfrm>
          <a:prstGeom prst="rect">
            <a:avLst/>
          </a:prstGeom>
        </p:spPr>
        <p:txBody>
          <a:bodyPr lIns="0" tIns="0" rIns="0" bIns="0" rtlCol="0" anchor="t">
            <a:spAutoFit/>
          </a:bodyPr>
          <a:lstStyle/>
          <a:p>
            <a:pPr marL="0" lvl="0" indent="0" algn="ctr">
              <a:lnSpc>
                <a:spcPts val="3919"/>
              </a:lnSpc>
              <a:spcBef>
                <a:spcPct val="0"/>
              </a:spcBef>
            </a:pPr>
            <a:r>
              <a:rPr lang="en-US" sz="2799" b="1" dirty="0">
                <a:solidFill>
                  <a:srgbClr val="0F4662"/>
                </a:solidFill>
                <a:latin typeface="Quicksand Bold"/>
                <a:ea typeface="Quicksand Bold"/>
                <a:cs typeface="Quicksand Bold"/>
                <a:sym typeface="Quicksand Bold"/>
              </a:rPr>
              <a:t>Hazem Rashad</a:t>
            </a:r>
          </a:p>
        </p:txBody>
      </p:sp>
      <p:sp>
        <p:nvSpPr>
          <p:cNvPr id="14" name="TextBox 14"/>
          <p:cNvSpPr txBox="1"/>
          <p:nvPr/>
        </p:nvSpPr>
        <p:spPr>
          <a:xfrm>
            <a:off x="12241980" y="6129792"/>
            <a:ext cx="5017320" cy="461280"/>
          </a:xfrm>
          <a:prstGeom prst="rect">
            <a:avLst/>
          </a:prstGeom>
        </p:spPr>
        <p:txBody>
          <a:bodyPr lIns="0" tIns="0" rIns="0" bIns="0" rtlCol="0" anchor="t">
            <a:spAutoFit/>
          </a:bodyPr>
          <a:lstStyle/>
          <a:p>
            <a:pPr marL="0" lvl="0" indent="0" algn="ctr">
              <a:lnSpc>
                <a:spcPts val="3919"/>
              </a:lnSpc>
              <a:spcBef>
                <a:spcPct val="0"/>
              </a:spcBef>
            </a:pPr>
            <a:r>
              <a:rPr lang="en-US" sz="2799" b="1" dirty="0">
                <a:solidFill>
                  <a:srgbClr val="0F4662"/>
                </a:solidFill>
                <a:latin typeface="Quicksand Bold"/>
                <a:ea typeface="Quicksand Bold"/>
                <a:cs typeface="Quicksand Bold"/>
                <a:sym typeface="Quicksand Bold"/>
              </a:rPr>
              <a:t>Mostafa Nabil</a:t>
            </a:r>
          </a:p>
        </p:txBody>
      </p:sp>
      <p:sp>
        <p:nvSpPr>
          <p:cNvPr id="16" name="TextBox 16"/>
          <p:cNvSpPr txBox="1"/>
          <p:nvPr/>
        </p:nvSpPr>
        <p:spPr>
          <a:xfrm>
            <a:off x="1028700" y="6132682"/>
            <a:ext cx="5017320" cy="461280"/>
          </a:xfrm>
          <a:prstGeom prst="rect">
            <a:avLst/>
          </a:prstGeom>
        </p:spPr>
        <p:txBody>
          <a:bodyPr lIns="0" tIns="0" rIns="0" bIns="0" rtlCol="0" anchor="t">
            <a:spAutoFit/>
          </a:bodyPr>
          <a:lstStyle/>
          <a:p>
            <a:pPr marL="0" lvl="0" indent="0" algn="ctr">
              <a:lnSpc>
                <a:spcPts val="3919"/>
              </a:lnSpc>
              <a:spcBef>
                <a:spcPct val="0"/>
              </a:spcBef>
            </a:pPr>
            <a:r>
              <a:rPr lang="en-US" sz="2799" b="1" dirty="0">
                <a:solidFill>
                  <a:srgbClr val="0F4662"/>
                </a:solidFill>
                <a:latin typeface="Quicksand Bold"/>
                <a:ea typeface="Quicksand Bold"/>
                <a:cs typeface="Quicksand Bold"/>
                <a:sym typeface="Quicksand Bold"/>
              </a:rPr>
              <a:t>Ahmed Moenes</a:t>
            </a:r>
          </a:p>
        </p:txBody>
      </p:sp>
      <p:sp>
        <p:nvSpPr>
          <p:cNvPr id="18" name="AutoShape 18"/>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9" name="Freeform 19"/>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pic>
        <p:nvPicPr>
          <p:cNvPr id="26" name="Picture 25" descr="A person smiling at the camera&#10;&#10;AI-generated content may be incorrect.">
            <a:extLst>
              <a:ext uri="{FF2B5EF4-FFF2-40B4-BE49-F238E27FC236}">
                <a16:creationId xmlns:a16="http://schemas.microsoft.com/office/drawing/2014/main" id="{D9619FD3-FAEC-1A17-8BEF-144B0D73BFA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206643" y="2716265"/>
            <a:ext cx="2801585" cy="2811398"/>
          </a:xfrm>
          <a:custGeom>
            <a:avLst/>
            <a:gdLst>
              <a:gd name="connsiteX0" fmla="*/ 496964 w 2801585"/>
              <a:gd name="connsiteY0" fmla="*/ 0 h 2811398"/>
              <a:gd name="connsiteX1" fmla="*/ 2304625 w 2801585"/>
              <a:gd name="connsiteY1" fmla="*/ 0 h 2811398"/>
              <a:gd name="connsiteX2" fmla="*/ 2343858 w 2801585"/>
              <a:gd name="connsiteY2" fmla="*/ 22271 h 2811398"/>
              <a:gd name="connsiteX3" fmla="*/ 2799453 w 2801585"/>
              <a:gd name="connsiteY3" fmla="*/ 447978 h 2811398"/>
              <a:gd name="connsiteX4" fmla="*/ 2801585 w 2801585"/>
              <a:gd name="connsiteY4" fmla="*/ 451257 h 2811398"/>
              <a:gd name="connsiteX5" fmla="*/ 2801585 w 2801585"/>
              <a:gd name="connsiteY5" fmla="*/ 2207091 h 2811398"/>
              <a:gd name="connsiteX6" fmla="*/ 2799453 w 2801585"/>
              <a:gd name="connsiteY6" fmla="*/ 2210371 h 2811398"/>
              <a:gd name="connsiteX7" fmla="*/ 2057344 w 2801585"/>
              <a:gd name="connsiteY7" fmla="*/ 2781390 h 2811398"/>
              <a:gd name="connsiteX8" fmla="*/ 1969598 w 2801585"/>
              <a:gd name="connsiteY8" fmla="*/ 2811398 h 2811398"/>
              <a:gd name="connsiteX9" fmla="*/ 831991 w 2801585"/>
              <a:gd name="connsiteY9" fmla="*/ 2811398 h 2811398"/>
              <a:gd name="connsiteX10" fmla="*/ 744245 w 2801585"/>
              <a:gd name="connsiteY10" fmla="*/ 2781390 h 2811398"/>
              <a:gd name="connsiteX11" fmla="*/ 2135 w 2801585"/>
              <a:gd name="connsiteY11" fmla="*/ 2210371 h 2811398"/>
              <a:gd name="connsiteX12" fmla="*/ 0 w 2801585"/>
              <a:gd name="connsiteY12" fmla="*/ 2207086 h 2811398"/>
              <a:gd name="connsiteX13" fmla="*/ 0 w 2801585"/>
              <a:gd name="connsiteY13" fmla="*/ 451262 h 2811398"/>
              <a:gd name="connsiteX14" fmla="*/ 2135 w 2801585"/>
              <a:gd name="connsiteY14" fmla="*/ 447978 h 2811398"/>
              <a:gd name="connsiteX15" fmla="*/ 457730 w 2801585"/>
              <a:gd name="connsiteY15" fmla="*/ 22271 h 281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1585" h="2811398">
                <a:moveTo>
                  <a:pt x="496964" y="0"/>
                </a:moveTo>
                <a:lnTo>
                  <a:pt x="2304625" y="0"/>
                </a:lnTo>
                <a:lnTo>
                  <a:pt x="2343858" y="22271"/>
                </a:lnTo>
                <a:cubicBezTo>
                  <a:pt x="2523327" y="135564"/>
                  <a:pt x="2678206" y="280283"/>
                  <a:pt x="2799453" y="447978"/>
                </a:cubicBezTo>
                <a:lnTo>
                  <a:pt x="2801585" y="451257"/>
                </a:lnTo>
                <a:lnTo>
                  <a:pt x="2801585" y="2207091"/>
                </a:lnTo>
                <a:lnTo>
                  <a:pt x="2799453" y="2210371"/>
                </a:lnTo>
                <a:cubicBezTo>
                  <a:pt x="2617583" y="2461913"/>
                  <a:pt x="2360039" y="2661759"/>
                  <a:pt x="2057344" y="2781390"/>
                </a:cubicBezTo>
                <a:lnTo>
                  <a:pt x="1969598" y="2811398"/>
                </a:lnTo>
                <a:lnTo>
                  <a:pt x="831991" y="2811398"/>
                </a:lnTo>
                <a:lnTo>
                  <a:pt x="744245" y="2781390"/>
                </a:lnTo>
                <a:cubicBezTo>
                  <a:pt x="441549" y="2661759"/>
                  <a:pt x="184005" y="2461913"/>
                  <a:pt x="2135" y="2210371"/>
                </a:cubicBezTo>
                <a:lnTo>
                  <a:pt x="0" y="2207086"/>
                </a:lnTo>
                <a:lnTo>
                  <a:pt x="0" y="451262"/>
                </a:lnTo>
                <a:lnTo>
                  <a:pt x="2135" y="447978"/>
                </a:lnTo>
                <a:cubicBezTo>
                  <a:pt x="123382" y="280283"/>
                  <a:pt x="278262" y="135564"/>
                  <a:pt x="457730" y="22271"/>
                </a:cubicBezTo>
                <a:close/>
              </a:path>
            </a:pathLst>
          </a:custGeom>
        </p:spPr>
      </p:pic>
      <p:pic>
        <p:nvPicPr>
          <p:cNvPr id="27" name="Picture 26" descr="A person in a suit&#10;&#10;AI-generated content may be incorrect.">
            <a:extLst>
              <a:ext uri="{FF2B5EF4-FFF2-40B4-BE49-F238E27FC236}">
                <a16:creationId xmlns:a16="http://schemas.microsoft.com/office/drawing/2014/main" id="{8176EA38-5BA7-CE5D-B902-30D91BC375D0}"/>
              </a:ext>
            </a:extLst>
          </p:cNvPr>
          <p:cNvPicPr>
            <a:picLocks noChangeAspect="1"/>
          </p:cNvPicPr>
          <p:nvPr/>
        </p:nvPicPr>
        <p:blipFill>
          <a:blip r:embed="rId5" cstate="print">
            <a:extLst>
              <a:ext uri="{28A0092B-C50C-407E-A947-70E740481C1C}">
                <a14:useLocalDpi xmlns:a14="http://schemas.microsoft.com/office/drawing/2010/main" val="0"/>
              </a:ext>
            </a:extLst>
          </a:blip>
          <a:srcRect t="391"/>
          <a:stretch>
            <a:fillRect/>
          </a:stretch>
        </p:blipFill>
        <p:spPr>
          <a:xfrm>
            <a:off x="7820304" y="2716266"/>
            <a:ext cx="2788228" cy="2777335"/>
          </a:xfrm>
          <a:custGeom>
            <a:avLst/>
            <a:gdLst>
              <a:gd name="connsiteX0" fmla="*/ 1323694 w 2788228"/>
              <a:gd name="connsiteY0" fmla="*/ 0 h 2777335"/>
              <a:gd name="connsiteX1" fmla="*/ 2722353 w 2788228"/>
              <a:gd name="connsiteY1" fmla="*/ 694875 h 2777335"/>
              <a:gd name="connsiteX2" fmla="*/ 2788228 w 2788228"/>
              <a:gd name="connsiteY2" fmla="*/ 796195 h 2777335"/>
              <a:gd name="connsiteX3" fmla="*/ 2788228 w 2788228"/>
              <a:gd name="connsiteY3" fmla="*/ 2355947 h 2777335"/>
              <a:gd name="connsiteX4" fmla="*/ 2722353 w 2788228"/>
              <a:gd name="connsiteY4" fmla="*/ 2457268 h 2777335"/>
              <a:gd name="connsiteX5" fmla="*/ 2516388 w 2788228"/>
              <a:gd name="connsiteY5" fmla="*/ 2690522 h 2777335"/>
              <a:gd name="connsiteX6" fmla="*/ 2414163 w 2788228"/>
              <a:gd name="connsiteY6" fmla="*/ 2777335 h 2777335"/>
              <a:gd name="connsiteX7" fmla="*/ 233225 w 2788228"/>
              <a:gd name="connsiteY7" fmla="*/ 2777335 h 2777335"/>
              <a:gd name="connsiteX8" fmla="*/ 131000 w 2788228"/>
              <a:gd name="connsiteY8" fmla="*/ 2690522 h 2777335"/>
              <a:gd name="connsiteX9" fmla="*/ 22135 w 2788228"/>
              <a:gd name="connsiteY9" fmla="*/ 2578599 h 2777335"/>
              <a:gd name="connsiteX10" fmla="*/ 0 w 2788228"/>
              <a:gd name="connsiteY10" fmla="*/ 2550940 h 2777335"/>
              <a:gd name="connsiteX11" fmla="*/ 0 w 2788228"/>
              <a:gd name="connsiteY11" fmla="*/ 601203 h 2777335"/>
              <a:gd name="connsiteX12" fmla="*/ 22135 w 2788228"/>
              <a:gd name="connsiteY12" fmla="*/ 573544 h 2777335"/>
              <a:gd name="connsiteX13" fmla="*/ 1323694 w 2788228"/>
              <a:gd name="connsiteY13" fmla="*/ 0 h 277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88228" h="2777335">
                <a:moveTo>
                  <a:pt x="1323694" y="0"/>
                </a:moveTo>
                <a:cubicBezTo>
                  <a:pt x="1905914" y="0"/>
                  <a:pt x="2419236" y="275637"/>
                  <a:pt x="2722353" y="694875"/>
                </a:cubicBezTo>
                <a:lnTo>
                  <a:pt x="2788228" y="796195"/>
                </a:lnTo>
                <a:lnTo>
                  <a:pt x="2788228" y="2355947"/>
                </a:lnTo>
                <a:lnTo>
                  <a:pt x="2722353" y="2457268"/>
                </a:lnTo>
                <a:cubicBezTo>
                  <a:pt x="2661729" y="2541115"/>
                  <a:pt x="2592698" y="2619219"/>
                  <a:pt x="2516388" y="2690522"/>
                </a:cubicBezTo>
                <a:lnTo>
                  <a:pt x="2414163" y="2777335"/>
                </a:lnTo>
                <a:lnTo>
                  <a:pt x="233225" y="2777335"/>
                </a:lnTo>
                <a:lnTo>
                  <a:pt x="131000" y="2690522"/>
                </a:lnTo>
                <a:cubicBezTo>
                  <a:pt x="92845" y="2654870"/>
                  <a:pt x="56510" y="2617518"/>
                  <a:pt x="22135" y="2578599"/>
                </a:cubicBezTo>
                <a:lnTo>
                  <a:pt x="0" y="2550940"/>
                </a:lnTo>
                <a:lnTo>
                  <a:pt x="0" y="601203"/>
                </a:lnTo>
                <a:lnTo>
                  <a:pt x="22135" y="573544"/>
                </a:lnTo>
                <a:cubicBezTo>
                  <a:pt x="331506" y="223266"/>
                  <a:pt x="799696" y="0"/>
                  <a:pt x="1323694" y="0"/>
                </a:cubicBezTo>
                <a:close/>
              </a:path>
            </a:pathLst>
          </a:custGeom>
        </p:spPr>
      </p:pic>
      <p:pic>
        <p:nvPicPr>
          <p:cNvPr id="29" name="Picture 28" descr="A person in a suit and tie&#10;&#10;AI-generated content may be incorrect.">
            <a:extLst>
              <a:ext uri="{FF2B5EF4-FFF2-40B4-BE49-F238E27FC236}">
                <a16:creationId xmlns:a16="http://schemas.microsoft.com/office/drawing/2014/main" id="{DAE52A5C-0D7E-E186-5D8E-62FF9F9DC859}"/>
              </a:ext>
            </a:extLst>
          </p:cNvPr>
          <p:cNvPicPr>
            <a:picLocks noChangeAspect="1"/>
          </p:cNvPicPr>
          <p:nvPr/>
        </p:nvPicPr>
        <p:blipFill>
          <a:blip r:embed="rId6" cstate="print">
            <a:extLst>
              <a:ext uri="{28A0092B-C50C-407E-A947-70E740481C1C}">
                <a14:useLocalDpi xmlns:a14="http://schemas.microsoft.com/office/drawing/2010/main" val="0"/>
              </a:ext>
            </a:extLst>
          </a:blip>
          <a:srcRect t="4019"/>
          <a:stretch>
            <a:fillRect/>
          </a:stretch>
        </p:blipFill>
        <p:spPr>
          <a:xfrm>
            <a:off x="13575478" y="2684774"/>
            <a:ext cx="2350322" cy="3000008"/>
          </a:xfrm>
          <a:custGeom>
            <a:avLst/>
            <a:gdLst>
              <a:gd name="connsiteX0" fmla="*/ 1041586 w 2083169"/>
              <a:gd name="connsiteY0" fmla="*/ 0 h 3000008"/>
              <a:gd name="connsiteX1" fmla="*/ 1984650 w 2083169"/>
              <a:gd name="connsiteY1" fmla="*/ 269168 h 3000008"/>
              <a:gd name="connsiteX2" fmla="*/ 2083169 w 2083169"/>
              <a:gd name="connsiteY2" fmla="*/ 338007 h 3000008"/>
              <a:gd name="connsiteX3" fmla="*/ 2083169 w 2083169"/>
              <a:gd name="connsiteY3" fmla="*/ 2814136 h 3000008"/>
              <a:gd name="connsiteX4" fmla="*/ 1984650 w 2083169"/>
              <a:gd name="connsiteY4" fmla="*/ 2882974 h 3000008"/>
              <a:gd name="connsiteX5" fmla="*/ 1845579 w 2083169"/>
              <a:gd name="connsiteY5" fmla="*/ 2961919 h 3000008"/>
              <a:gd name="connsiteX6" fmla="*/ 1760959 w 2083169"/>
              <a:gd name="connsiteY6" fmla="*/ 3000008 h 3000008"/>
              <a:gd name="connsiteX7" fmla="*/ 322213 w 2083169"/>
              <a:gd name="connsiteY7" fmla="*/ 3000008 h 3000008"/>
              <a:gd name="connsiteX8" fmla="*/ 237593 w 2083169"/>
              <a:gd name="connsiteY8" fmla="*/ 2961919 h 3000008"/>
              <a:gd name="connsiteX9" fmla="*/ 98522 w 2083169"/>
              <a:gd name="connsiteY9" fmla="*/ 2882974 h 3000008"/>
              <a:gd name="connsiteX10" fmla="*/ 0 w 2083169"/>
              <a:gd name="connsiteY10" fmla="*/ 2814134 h 3000008"/>
              <a:gd name="connsiteX11" fmla="*/ 0 w 2083169"/>
              <a:gd name="connsiteY11" fmla="*/ 338009 h 3000008"/>
              <a:gd name="connsiteX12" fmla="*/ 98522 w 2083169"/>
              <a:gd name="connsiteY12" fmla="*/ 269168 h 3000008"/>
              <a:gd name="connsiteX13" fmla="*/ 1041586 w 2083169"/>
              <a:gd name="connsiteY13" fmla="*/ 0 h 300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3169" h="3000008">
                <a:moveTo>
                  <a:pt x="1041586" y="0"/>
                </a:moveTo>
                <a:cubicBezTo>
                  <a:pt x="1390918" y="0"/>
                  <a:pt x="1715447" y="99230"/>
                  <a:pt x="1984650" y="269168"/>
                </a:cubicBezTo>
                <a:lnTo>
                  <a:pt x="2083169" y="338007"/>
                </a:lnTo>
                <a:lnTo>
                  <a:pt x="2083169" y="2814136"/>
                </a:lnTo>
                <a:lnTo>
                  <a:pt x="1984650" y="2882974"/>
                </a:lnTo>
                <a:cubicBezTo>
                  <a:pt x="1939783" y="2911297"/>
                  <a:pt x="1893379" y="2937656"/>
                  <a:pt x="1845579" y="2961919"/>
                </a:cubicBezTo>
                <a:lnTo>
                  <a:pt x="1760959" y="3000008"/>
                </a:lnTo>
                <a:lnTo>
                  <a:pt x="322213" y="3000008"/>
                </a:lnTo>
                <a:lnTo>
                  <a:pt x="237593" y="2961919"/>
                </a:lnTo>
                <a:cubicBezTo>
                  <a:pt x="189793" y="2937656"/>
                  <a:pt x="143389" y="2911297"/>
                  <a:pt x="98522" y="2882974"/>
                </a:cubicBezTo>
                <a:lnTo>
                  <a:pt x="0" y="2814134"/>
                </a:lnTo>
                <a:lnTo>
                  <a:pt x="0" y="338009"/>
                </a:lnTo>
                <a:lnTo>
                  <a:pt x="98522" y="269168"/>
                </a:lnTo>
                <a:cubicBezTo>
                  <a:pt x="367725" y="99230"/>
                  <a:pt x="692254" y="0"/>
                  <a:pt x="1041586" y="0"/>
                </a:cubicBezTo>
                <a:close/>
              </a:path>
            </a:pathLst>
          </a:cu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027570"/>
            <a:ext cx="9960491" cy="3097130"/>
          </a:xfrm>
          <a:prstGeom prst="rect">
            <a:avLst/>
          </a:prstGeom>
        </p:spPr>
        <p:txBody>
          <a:bodyPr lIns="0" tIns="0" rIns="0" bIns="0" rtlCol="0" anchor="t">
            <a:spAutoFit/>
          </a:bodyPr>
          <a:lstStyle/>
          <a:p>
            <a:pPr algn="ctr">
              <a:lnSpc>
                <a:spcPts val="4079"/>
              </a:lnSpc>
            </a:pPr>
            <a:r>
              <a:rPr lang="en-US" sz="2400" dirty="0">
                <a:solidFill>
                  <a:srgbClr val="0F4662"/>
                </a:solidFill>
                <a:latin typeface="Quicksand"/>
                <a:ea typeface="Quicksand"/>
                <a:cs typeface="Quicksand"/>
                <a:sym typeface="Quicksand"/>
              </a:rPr>
              <a:t>Our project is a BIM Issue Management solution designed to improve coordination, accountability, and decision-making. It helps reduce errors, save time, and keep projects on schedule. The goal is to support better project outcomes through clearer communication and streamlined issue tracking and resolution.</a:t>
            </a:r>
          </a:p>
          <a:p>
            <a:pPr marL="0" lvl="0" indent="0" algn="ctr">
              <a:lnSpc>
                <a:spcPts val="4079"/>
              </a:lnSpc>
            </a:pPr>
            <a:endParaRPr lang="en-US" sz="2400" dirty="0">
              <a:solidFill>
                <a:srgbClr val="0F4662"/>
              </a:solidFill>
              <a:latin typeface="Quicksand"/>
              <a:ea typeface="Quicksand"/>
              <a:cs typeface="Quicksand"/>
              <a:sym typeface="Quicksand"/>
            </a:endParaRP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150"/>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8" name="TextBox 8"/>
          <p:cNvSpPr txBox="1"/>
          <p:nvPr/>
        </p:nvSpPr>
        <p:spPr>
          <a:xfrm>
            <a:off x="1028700" y="599709"/>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Behind The Project</a:t>
            </a:r>
          </a:p>
        </p:txBody>
      </p:sp>
      <p:sp>
        <p:nvSpPr>
          <p:cNvPr id="9" name="TextBox 9"/>
          <p:cNvSpPr txBox="1"/>
          <p:nvPr/>
        </p:nvSpPr>
        <p:spPr>
          <a:xfrm>
            <a:off x="1028700" y="3386084"/>
            <a:ext cx="7200900" cy="4674485"/>
          </a:xfrm>
          <a:prstGeom prst="rect">
            <a:avLst/>
          </a:prstGeom>
        </p:spPr>
        <p:txBody>
          <a:bodyPr wrap="square" lIns="0" tIns="0" rIns="0" bIns="0" rtlCol="0" anchor="t">
            <a:spAutoFit/>
          </a:bodyPr>
          <a:lstStyle/>
          <a:p>
            <a:pPr marL="0" lvl="0" indent="0" algn="l">
              <a:lnSpc>
                <a:spcPts val="4079"/>
              </a:lnSpc>
            </a:pPr>
            <a:r>
              <a:rPr lang="en-US" sz="2400" dirty="0">
                <a:solidFill>
                  <a:srgbClr val="0F4662"/>
                </a:solidFill>
                <a:latin typeface="Quicksand"/>
                <a:ea typeface="Quicksand"/>
                <a:cs typeface="Quicksand"/>
                <a:sym typeface="Quicksand"/>
              </a:rPr>
              <a:t>Starting in 2017 MicroBIM has been a significant player in the AEC industry, offering various products and solutions revolutionizing the Con-Tech industry. While they've seen success in the form of their most celebrated product MicroBIM Fire, they acknowledged the evolving market needs for a new BIM Issue Management System. Maintaining their strategy of pioneering and innovation, they tasked us with the project.</a:t>
            </a:r>
          </a:p>
        </p:txBody>
      </p:sp>
      <p:sp>
        <p:nvSpPr>
          <p:cNvPr id="10" name="TextBox 10"/>
          <p:cNvSpPr txBox="1"/>
          <p:nvPr/>
        </p:nvSpPr>
        <p:spPr>
          <a:xfrm>
            <a:off x="1028700" y="2823184"/>
            <a:ext cx="693806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MicroBIM</a:t>
            </a:r>
          </a:p>
        </p:txBody>
      </p:sp>
      <p:pic>
        <p:nvPicPr>
          <p:cNvPr id="3074" name="Picture 2" descr="Generated image">
            <a:extLst>
              <a:ext uri="{FF2B5EF4-FFF2-40B4-BE49-F238E27FC236}">
                <a16:creationId xmlns:a16="http://schemas.microsoft.com/office/drawing/2014/main" id="{8F97CA0E-89C3-A0B5-5329-624348A930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71" t="16536" r="2604" b="27344"/>
          <a:stretch>
            <a:fillRect/>
          </a:stretch>
        </p:blipFill>
        <p:spPr bwMode="auto">
          <a:xfrm>
            <a:off x="8229600" y="3048403"/>
            <a:ext cx="10058400" cy="41524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
        <p:nvSpPr>
          <p:cNvPr id="3" name="AutoShape 3"/>
          <p:cNvSpPr/>
          <p:nvPr/>
        </p:nvSpPr>
        <p:spPr>
          <a:xfrm>
            <a:off x="1660541" y="5336624"/>
            <a:ext cx="4712074" cy="35476"/>
          </a:xfrm>
          <a:prstGeom prst="line">
            <a:avLst/>
          </a:prstGeom>
          <a:ln w="57150" cap="flat">
            <a:solidFill>
              <a:srgbClr val="7994A0"/>
            </a:solidFill>
            <a:prstDash val="solid"/>
            <a:headEnd type="none" w="sm" len="sm"/>
            <a:tailEnd type="none" w="sm" len="sm"/>
          </a:ln>
        </p:spPr>
        <p:txBody>
          <a:bodyPr/>
          <a:lstStyle/>
          <a:p>
            <a:endParaRPr lang="en-150"/>
          </a:p>
        </p:txBody>
      </p:sp>
      <p:sp>
        <p:nvSpPr>
          <p:cNvPr id="4" name="AutoShape 4"/>
          <p:cNvSpPr/>
          <p:nvPr/>
        </p:nvSpPr>
        <p:spPr>
          <a:xfrm>
            <a:off x="11911071" y="6286500"/>
            <a:ext cx="4346753" cy="0"/>
          </a:xfrm>
          <a:prstGeom prst="line">
            <a:avLst/>
          </a:prstGeom>
          <a:ln w="57150" cap="flat">
            <a:solidFill>
              <a:srgbClr val="7994A0"/>
            </a:solidFill>
            <a:prstDash val="solid"/>
            <a:headEnd type="none" w="sm" len="sm"/>
            <a:tailEnd type="none" w="sm" len="sm"/>
          </a:ln>
        </p:spPr>
        <p:txBody>
          <a:bodyPr/>
          <a:lstStyle/>
          <a:p>
            <a:endParaRPr lang="en-150"/>
          </a:p>
        </p:txBody>
      </p:sp>
      <p:sp>
        <p:nvSpPr>
          <p:cNvPr id="5" name="AutoShape 5"/>
          <p:cNvSpPr/>
          <p:nvPr/>
        </p:nvSpPr>
        <p:spPr>
          <a:xfrm flipV="1">
            <a:off x="1660540" y="7277100"/>
            <a:ext cx="4716390" cy="0"/>
          </a:xfrm>
          <a:prstGeom prst="line">
            <a:avLst/>
          </a:prstGeom>
          <a:ln w="57150" cap="flat">
            <a:solidFill>
              <a:srgbClr val="7994A0"/>
            </a:solidFill>
            <a:prstDash val="solid"/>
            <a:headEnd type="none" w="sm" len="sm"/>
            <a:tailEnd type="none" w="sm" len="sm"/>
          </a:ln>
        </p:spPr>
        <p:txBody>
          <a:bodyPr/>
          <a:lstStyle/>
          <a:p>
            <a:endParaRPr lang="en-150"/>
          </a:p>
        </p:txBody>
      </p:sp>
      <p:sp>
        <p:nvSpPr>
          <p:cNvPr id="6" name="TextBox 6"/>
          <p:cNvSpPr txBox="1"/>
          <p:nvPr/>
        </p:nvSpPr>
        <p:spPr>
          <a:xfrm>
            <a:off x="1024384" y="599709"/>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8" name="TextBox 8"/>
          <p:cNvSpPr txBox="1"/>
          <p:nvPr/>
        </p:nvSpPr>
        <p:spPr>
          <a:xfrm>
            <a:off x="1024384" y="4427178"/>
            <a:ext cx="5348229" cy="461280"/>
          </a:xfrm>
          <a:prstGeom prst="rect">
            <a:avLst/>
          </a:prstGeom>
        </p:spPr>
        <p:txBody>
          <a:bodyPr lIns="0" tIns="0" rIns="0" bIns="0" rtlCol="0" anchor="t">
            <a:spAutoFit/>
          </a:bodyPr>
          <a:lstStyle/>
          <a:p>
            <a:pPr marL="0" lvl="0" indent="0" algn="r">
              <a:lnSpc>
                <a:spcPts val="3919"/>
              </a:lnSpc>
              <a:spcBef>
                <a:spcPct val="0"/>
              </a:spcBef>
            </a:pPr>
            <a:r>
              <a:rPr lang="en-US" sz="2799" b="1" dirty="0">
                <a:solidFill>
                  <a:srgbClr val="0F4662"/>
                </a:solidFill>
                <a:latin typeface="Quicksand Bold"/>
                <a:ea typeface="Quicksand Bold"/>
                <a:cs typeface="Quicksand Bold"/>
                <a:sym typeface="Quicksand Bold"/>
              </a:rPr>
              <a:t>Lack Of Centralized Tracking</a:t>
            </a:r>
          </a:p>
        </p:txBody>
      </p:sp>
      <p:sp>
        <p:nvSpPr>
          <p:cNvPr id="10" name="TextBox 10"/>
          <p:cNvSpPr txBox="1"/>
          <p:nvPr/>
        </p:nvSpPr>
        <p:spPr>
          <a:xfrm>
            <a:off x="11911071" y="5520420"/>
            <a:ext cx="5348229"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No Model Context</a:t>
            </a:r>
          </a:p>
        </p:txBody>
      </p:sp>
      <p:sp>
        <p:nvSpPr>
          <p:cNvPr id="12" name="TextBox 12"/>
          <p:cNvSpPr txBox="1"/>
          <p:nvPr/>
        </p:nvSpPr>
        <p:spPr>
          <a:xfrm>
            <a:off x="1024384" y="6438900"/>
            <a:ext cx="5352545" cy="461280"/>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Inefficient Collaboration</a:t>
            </a:r>
            <a:endParaRPr lang="en-US" sz="2799" b="1" dirty="0">
              <a:solidFill>
                <a:srgbClr val="0F4662"/>
              </a:solidFill>
              <a:latin typeface="Quicksand Bold"/>
              <a:ea typeface="Quicksand Bold"/>
              <a:cs typeface="Quicksand Bold"/>
              <a:sym typeface="Quicksand Bold"/>
            </a:endParaRP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150"/>
          </a:p>
        </p:txBody>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1986547"/>
            <a:ext cx="5385764" cy="6896812"/>
            <a:chOff x="0" y="-123825"/>
            <a:chExt cx="1418473" cy="1816444"/>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150" dirty="0"/>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2405199" y="2877488"/>
            <a:ext cx="2348889"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grpSp>
        <p:nvGrpSpPr>
          <p:cNvPr id="6" name="Group 6"/>
          <p:cNvGrpSpPr/>
          <p:nvPr/>
        </p:nvGrpSpPr>
        <p:grpSpPr>
          <a:xfrm>
            <a:off x="6451118" y="2456695"/>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150" dirty="0"/>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7984503" y="2877488"/>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150"/>
          </a:p>
        </p:txBody>
      </p:sp>
      <p:grpSp>
        <p:nvGrpSpPr>
          <p:cNvPr id="10" name="Group 10"/>
          <p:cNvGrpSpPr/>
          <p:nvPr/>
        </p:nvGrpSpPr>
        <p:grpSpPr>
          <a:xfrm>
            <a:off x="12015475" y="2456695"/>
            <a:ext cx="5385764"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150" dirty="0"/>
            </a:p>
          </p:txBody>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13595029" y="2781300"/>
            <a:ext cx="2226655"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150"/>
          </a:p>
        </p:txBody>
      </p:sp>
      <p:sp>
        <p:nvSpPr>
          <p:cNvPr id="14" name="TextBox 14"/>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Project Modules</a:t>
            </a:r>
          </a:p>
        </p:txBody>
      </p:sp>
      <p:sp>
        <p:nvSpPr>
          <p:cNvPr id="15" name="TextBox 15"/>
          <p:cNvSpPr txBox="1"/>
          <p:nvPr/>
        </p:nvSpPr>
        <p:spPr>
          <a:xfrm>
            <a:off x="1028700" y="6001155"/>
            <a:ext cx="5101887" cy="257134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Stores all issues, and metadata in a structured scalable format.</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Enables synchronization between the Revit plugin and desktop application.</a:t>
            </a:r>
          </a:p>
        </p:txBody>
      </p:sp>
      <p:sp>
        <p:nvSpPr>
          <p:cNvPr id="16" name="TextBox 16"/>
          <p:cNvSpPr txBox="1"/>
          <p:nvPr/>
        </p:nvSpPr>
        <p:spPr>
          <a:xfrm>
            <a:off x="1028700" y="5580494"/>
            <a:ext cx="510188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Database Layer</a:t>
            </a:r>
          </a:p>
        </p:txBody>
      </p:sp>
      <p:sp>
        <p:nvSpPr>
          <p:cNvPr id="17" name="TextBox 17"/>
          <p:cNvSpPr txBox="1"/>
          <p:nvPr/>
        </p:nvSpPr>
        <p:spPr>
          <a:xfrm>
            <a:off x="6593057" y="6001155"/>
            <a:ext cx="5101887" cy="257134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Allows users to create issues directly from the BIM model, capturing element data.</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Supports loading saved issues in the Revit environment.</a:t>
            </a:r>
          </a:p>
        </p:txBody>
      </p:sp>
      <p:sp>
        <p:nvSpPr>
          <p:cNvPr id="18" name="TextBox 18"/>
          <p:cNvSpPr txBox="1"/>
          <p:nvPr/>
        </p:nvSpPr>
        <p:spPr>
          <a:xfrm>
            <a:off x="6593057" y="5580494"/>
            <a:ext cx="510188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Revit Plugin</a:t>
            </a:r>
          </a:p>
        </p:txBody>
      </p:sp>
      <p:sp>
        <p:nvSpPr>
          <p:cNvPr id="19" name="TextBox 19"/>
          <p:cNvSpPr txBox="1"/>
          <p:nvPr/>
        </p:nvSpPr>
        <p:spPr>
          <a:xfrm>
            <a:off x="12157413" y="6001155"/>
            <a:ext cx="5101886" cy="2571345"/>
          </a:xfrm>
          <a:prstGeom prst="rect">
            <a:avLst/>
          </a:prstGeom>
        </p:spPr>
        <p:txBody>
          <a:bodyPr wrap="square"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Provides a central hub to manage and resolve issues across multiple projects. </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Facilitates Company, Project and Team management.</a:t>
            </a:r>
          </a:p>
        </p:txBody>
      </p:sp>
      <p:sp>
        <p:nvSpPr>
          <p:cNvPr id="20" name="TextBox 20"/>
          <p:cNvSpPr txBox="1"/>
          <p:nvPr/>
        </p:nvSpPr>
        <p:spPr>
          <a:xfrm>
            <a:off x="12157413" y="5573047"/>
            <a:ext cx="510188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Desktop Application</a:t>
            </a:r>
          </a:p>
        </p:txBody>
      </p:sp>
      <p:sp>
        <p:nvSpPr>
          <p:cNvPr id="21" name="AutoShape 21"/>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150"/>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1028700" y="599709"/>
            <a:ext cx="9480749"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Database Layer</a:t>
            </a:r>
          </a:p>
        </p:txBody>
      </p:sp>
      <p:sp>
        <p:nvSpPr>
          <p:cNvPr id="8" name="TextBox 8"/>
          <p:cNvSpPr txBox="1"/>
          <p:nvPr/>
        </p:nvSpPr>
        <p:spPr>
          <a:xfrm>
            <a:off x="8652617" y="2027481"/>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Hosts all issue-related data including snapshots, comments, users, and element references.</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Designed for future scalability to support multiple projects, teams, and integrations.</a:t>
            </a:r>
          </a:p>
        </p:txBody>
      </p:sp>
      <p:sp>
        <p:nvSpPr>
          <p:cNvPr id="9" name="TextBox 9"/>
          <p:cNvSpPr txBox="1"/>
          <p:nvPr/>
        </p:nvSpPr>
        <p:spPr>
          <a:xfrm>
            <a:off x="8652617" y="7224263"/>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Supports clean data separation across companies and projects.</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Implements user permissions to limit access based on roles (e.g., admin, viewer).</a:t>
            </a:r>
          </a:p>
        </p:txBody>
      </p:sp>
      <p:sp>
        <p:nvSpPr>
          <p:cNvPr id="10" name="TextBox 10"/>
          <p:cNvSpPr txBox="1"/>
          <p:nvPr/>
        </p:nvSpPr>
        <p:spPr>
          <a:xfrm>
            <a:off x="8652617" y="4613652"/>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Exposes endpoints for Revit and desktop app to communicate and sync seamlessly.</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Enables future third-party integrations with mobile apps or cloud dashboards.</a:t>
            </a:r>
          </a:p>
        </p:txBody>
      </p:sp>
      <p:sp>
        <p:nvSpPr>
          <p:cNvPr id="11" name="TextBox 11"/>
          <p:cNvSpPr txBox="1"/>
          <p:nvPr/>
        </p:nvSpPr>
        <p:spPr>
          <a:xfrm>
            <a:off x="8652617" y="1561099"/>
            <a:ext cx="8606683" cy="518255"/>
          </a:xfrm>
          <a:prstGeom prst="rect">
            <a:avLst/>
          </a:prstGeom>
        </p:spPr>
        <p:txBody>
          <a:bodyPr lIns="0" tIns="0" rIns="0" bIns="0" rtlCol="0" anchor="t">
            <a:spAutoFit/>
          </a:bodyPr>
          <a:lstStyle/>
          <a:p>
            <a:pPr marL="0" lvl="0" indent="0" algn="l">
              <a:lnSpc>
                <a:spcPts val="4485"/>
              </a:lnSpc>
            </a:pPr>
            <a:r>
              <a:rPr lang="en-US" sz="2638" b="1" dirty="0">
                <a:solidFill>
                  <a:srgbClr val="0F4662"/>
                </a:solidFill>
                <a:latin typeface="Quicksand Bold"/>
                <a:ea typeface="Quicksand Bold"/>
                <a:cs typeface="Quicksand Bold"/>
                <a:sym typeface="Quicksand Bold"/>
              </a:rPr>
              <a:t>Centralized BIM Issue Repository</a:t>
            </a:r>
          </a:p>
        </p:txBody>
      </p:sp>
      <p:sp>
        <p:nvSpPr>
          <p:cNvPr id="12" name="TextBox 12"/>
          <p:cNvSpPr txBox="1"/>
          <p:nvPr/>
        </p:nvSpPr>
        <p:spPr>
          <a:xfrm>
            <a:off x="8652617" y="6714391"/>
            <a:ext cx="8606683"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Multi-Tenant and Role-Based Access</a:t>
            </a:r>
          </a:p>
        </p:txBody>
      </p:sp>
      <p:sp>
        <p:nvSpPr>
          <p:cNvPr id="13" name="TextBox 13"/>
          <p:cNvSpPr txBox="1"/>
          <p:nvPr/>
        </p:nvSpPr>
        <p:spPr>
          <a:xfrm>
            <a:off x="8652617" y="4147270"/>
            <a:ext cx="8606683" cy="518255"/>
          </a:xfrm>
          <a:prstGeom prst="rect">
            <a:avLst/>
          </a:prstGeom>
        </p:spPr>
        <p:txBody>
          <a:bodyPr lIns="0" tIns="0" rIns="0" bIns="0" rtlCol="0" anchor="t">
            <a:spAutoFit/>
          </a:bodyPr>
          <a:lstStyle/>
          <a:p>
            <a:pPr marL="0" lvl="0" indent="0" algn="l">
              <a:lnSpc>
                <a:spcPts val="4485"/>
              </a:lnSpc>
            </a:pPr>
            <a:r>
              <a:rPr lang="en-US" sz="2638" b="1" dirty="0">
                <a:solidFill>
                  <a:srgbClr val="0F4662"/>
                </a:solidFill>
                <a:latin typeface="Quicksand Bold"/>
                <a:ea typeface="Quicksand Bold"/>
                <a:cs typeface="Quicksand Bold"/>
                <a:sym typeface="Quicksand Bold"/>
              </a:rPr>
              <a:t>Web API for Cross-Platform Integration</a:t>
            </a:r>
          </a:p>
        </p:txBody>
      </p:sp>
      <p:sp>
        <p:nvSpPr>
          <p:cNvPr id="14" name="AutoShape 14"/>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5" name="AutoShape 15"/>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6" name="Freeform 5">
            <a:extLst>
              <a:ext uri="{FF2B5EF4-FFF2-40B4-BE49-F238E27FC236}">
                <a16:creationId xmlns:a16="http://schemas.microsoft.com/office/drawing/2014/main" id="{3C4ADD2C-19CE-B291-2A60-4C10FE004C9B}"/>
              </a:ext>
            </a:extLst>
          </p:cNvPr>
          <p:cNvSpPr/>
          <p:nvPr/>
        </p:nvSpPr>
        <p:spPr>
          <a:xfrm>
            <a:off x="1524000" y="2309498"/>
            <a:ext cx="6492240" cy="6709565"/>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7BC95F06-EB6B-37CF-EBE7-695B2AB4A164}"/>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01E97429-D151-86FA-244F-4B6226A6EA7E}"/>
              </a:ext>
            </a:extLst>
          </p:cNvPr>
          <p:cNvGrpSpPr/>
          <p:nvPr/>
        </p:nvGrpSpPr>
        <p:grpSpPr>
          <a:xfrm>
            <a:off x="8449761" y="0"/>
            <a:ext cx="9838239" cy="10287000"/>
            <a:chOff x="0" y="0"/>
            <a:chExt cx="2591141" cy="2709333"/>
          </a:xfrm>
        </p:grpSpPr>
        <p:sp>
          <p:nvSpPr>
            <p:cNvPr id="5" name="Freeform 5">
              <a:extLst>
                <a:ext uri="{FF2B5EF4-FFF2-40B4-BE49-F238E27FC236}">
                  <a16:creationId xmlns:a16="http://schemas.microsoft.com/office/drawing/2014/main" id="{F9FEA200-F529-B10A-2F87-B94E30700BC2}"/>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150"/>
            </a:p>
          </p:txBody>
        </p:sp>
        <p:sp>
          <p:nvSpPr>
            <p:cNvPr id="6" name="TextBox 6">
              <a:extLst>
                <a:ext uri="{FF2B5EF4-FFF2-40B4-BE49-F238E27FC236}">
                  <a16:creationId xmlns:a16="http://schemas.microsoft.com/office/drawing/2014/main" id="{B7D562CB-974D-F5C0-7E0E-3291CE112E0F}"/>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EB539149-2E93-2F6F-9861-3A0196726499}"/>
              </a:ext>
            </a:extLst>
          </p:cNvPr>
          <p:cNvSpPr txBox="1"/>
          <p:nvPr/>
        </p:nvSpPr>
        <p:spPr>
          <a:xfrm>
            <a:off x="1028700" y="599709"/>
            <a:ext cx="9480749"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Revit Plugin</a:t>
            </a:r>
          </a:p>
        </p:txBody>
      </p:sp>
      <p:sp>
        <p:nvSpPr>
          <p:cNvPr id="8" name="TextBox 8">
            <a:extLst>
              <a:ext uri="{FF2B5EF4-FFF2-40B4-BE49-F238E27FC236}">
                <a16:creationId xmlns:a16="http://schemas.microsoft.com/office/drawing/2014/main" id="{AF5E84A2-9E53-56B0-8B7E-D3F90793BCFE}"/>
              </a:ext>
            </a:extLst>
          </p:cNvPr>
          <p:cNvSpPr txBox="1"/>
          <p:nvPr/>
        </p:nvSpPr>
        <p:spPr>
          <a:xfrm>
            <a:off x="8652617" y="2027481"/>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Users can create issues directly in model context with one click.</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Automatically captures viewpoint, snapshot, and element metadata.</a:t>
            </a:r>
          </a:p>
        </p:txBody>
      </p:sp>
      <p:sp>
        <p:nvSpPr>
          <p:cNvPr id="9" name="TextBox 9">
            <a:extLst>
              <a:ext uri="{FF2B5EF4-FFF2-40B4-BE49-F238E27FC236}">
                <a16:creationId xmlns:a16="http://schemas.microsoft.com/office/drawing/2014/main" id="{526BC01E-9CF3-8123-2557-D1372F0F9E1E}"/>
              </a:ext>
            </a:extLst>
          </p:cNvPr>
          <p:cNvSpPr txBox="1"/>
          <p:nvPr/>
        </p:nvSpPr>
        <p:spPr>
          <a:xfrm>
            <a:off x="8652617" y="7224263"/>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Built with Revit’s ExternalCommand architecture for minimal performance impact.</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Compatible with multiple Revit versions to support various client setups.</a:t>
            </a:r>
          </a:p>
        </p:txBody>
      </p:sp>
      <p:sp>
        <p:nvSpPr>
          <p:cNvPr id="10" name="TextBox 10">
            <a:extLst>
              <a:ext uri="{FF2B5EF4-FFF2-40B4-BE49-F238E27FC236}">
                <a16:creationId xmlns:a16="http://schemas.microsoft.com/office/drawing/2014/main" id="{B0608256-C0A5-A601-AE39-9291942441F5}"/>
              </a:ext>
            </a:extLst>
          </p:cNvPr>
          <p:cNvSpPr txBox="1"/>
          <p:nvPr/>
        </p:nvSpPr>
        <p:spPr>
          <a:xfrm>
            <a:off x="8652617" y="4613652"/>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Loads saved issues back into Revit with full camera positioning, zoom and element selection.</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Helps designers and coordinators resolve issues with full model context.</a:t>
            </a:r>
          </a:p>
        </p:txBody>
      </p:sp>
      <p:sp>
        <p:nvSpPr>
          <p:cNvPr id="11" name="TextBox 11">
            <a:extLst>
              <a:ext uri="{FF2B5EF4-FFF2-40B4-BE49-F238E27FC236}">
                <a16:creationId xmlns:a16="http://schemas.microsoft.com/office/drawing/2014/main" id="{90427D8E-2943-B719-1462-64659AFA434D}"/>
              </a:ext>
            </a:extLst>
          </p:cNvPr>
          <p:cNvSpPr txBox="1"/>
          <p:nvPr/>
        </p:nvSpPr>
        <p:spPr>
          <a:xfrm>
            <a:off x="8652617" y="1561099"/>
            <a:ext cx="8606683" cy="518255"/>
          </a:xfrm>
          <a:prstGeom prst="rect">
            <a:avLst/>
          </a:prstGeom>
        </p:spPr>
        <p:txBody>
          <a:bodyPr lIns="0" tIns="0" rIns="0" bIns="0" rtlCol="0" anchor="t">
            <a:spAutoFit/>
          </a:bodyPr>
          <a:lstStyle/>
          <a:p>
            <a:pPr marL="0" lvl="0" indent="0" algn="l">
              <a:lnSpc>
                <a:spcPts val="4485"/>
              </a:lnSpc>
            </a:pPr>
            <a:r>
              <a:rPr lang="en-US" sz="2638" b="1" dirty="0">
                <a:solidFill>
                  <a:srgbClr val="0F4662"/>
                </a:solidFill>
                <a:latin typeface="Quicksand Bold"/>
                <a:ea typeface="Quicksand Bold"/>
                <a:cs typeface="Quicksand Bold"/>
                <a:sym typeface="Quicksand Bold"/>
              </a:rPr>
              <a:t>In-Context Issue Creation</a:t>
            </a:r>
          </a:p>
        </p:txBody>
      </p:sp>
      <p:sp>
        <p:nvSpPr>
          <p:cNvPr id="12" name="TextBox 12">
            <a:extLst>
              <a:ext uri="{FF2B5EF4-FFF2-40B4-BE49-F238E27FC236}">
                <a16:creationId xmlns:a16="http://schemas.microsoft.com/office/drawing/2014/main" id="{764938E6-7C19-E44D-23C3-139B5A3D9B98}"/>
              </a:ext>
            </a:extLst>
          </p:cNvPr>
          <p:cNvSpPr txBox="1"/>
          <p:nvPr/>
        </p:nvSpPr>
        <p:spPr>
          <a:xfrm>
            <a:off x="8652617" y="6714391"/>
            <a:ext cx="8606683"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Lightweight Inclusive Integration</a:t>
            </a:r>
          </a:p>
        </p:txBody>
      </p:sp>
      <p:sp>
        <p:nvSpPr>
          <p:cNvPr id="13" name="TextBox 13">
            <a:extLst>
              <a:ext uri="{FF2B5EF4-FFF2-40B4-BE49-F238E27FC236}">
                <a16:creationId xmlns:a16="http://schemas.microsoft.com/office/drawing/2014/main" id="{582E6808-24AB-8FF9-6279-996EDF56555E}"/>
              </a:ext>
            </a:extLst>
          </p:cNvPr>
          <p:cNvSpPr txBox="1"/>
          <p:nvPr/>
        </p:nvSpPr>
        <p:spPr>
          <a:xfrm>
            <a:off x="8652617" y="4147270"/>
            <a:ext cx="8606683" cy="518255"/>
          </a:xfrm>
          <a:prstGeom prst="rect">
            <a:avLst/>
          </a:prstGeom>
        </p:spPr>
        <p:txBody>
          <a:bodyPr lIns="0" tIns="0" rIns="0" bIns="0" rtlCol="0" anchor="t">
            <a:spAutoFit/>
          </a:bodyPr>
          <a:lstStyle/>
          <a:p>
            <a:pPr marL="0" lvl="0" indent="0" algn="l">
              <a:lnSpc>
                <a:spcPts val="4485"/>
              </a:lnSpc>
            </a:pPr>
            <a:r>
              <a:rPr lang="en-US" sz="2638" b="1" dirty="0">
                <a:solidFill>
                  <a:srgbClr val="0F4662"/>
                </a:solidFill>
                <a:latin typeface="Quicksand Bold"/>
                <a:ea typeface="Quicksand Bold"/>
                <a:cs typeface="Quicksand Bold"/>
                <a:sym typeface="Quicksand Bold"/>
              </a:rPr>
              <a:t>Accurate Viewpoint Navigation</a:t>
            </a:r>
          </a:p>
        </p:txBody>
      </p:sp>
      <p:sp>
        <p:nvSpPr>
          <p:cNvPr id="14" name="AutoShape 14">
            <a:extLst>
              <a:ext uri="{FF2B5EF4-FFF2-40B4-BE49-F238E27FC236}">
                <a16:creationId xmlns:a16="http://schemas.microsoft.com/office/drawing/2014/main" id="{454F0454-CAEC-C2D6-1B73-FA1F9EE3A7E9}"/>
              </a:ext>
            </a:extLst>
          </p:cNvPr>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5" name="AutoShape 15">
            <a:extLst>
              <a:ext uri="{FF2B5EF4-FFF2-40B4-BE49-F238E27FC236}">
                <a16:creationId xmlns:a16="http://schemas.microsoft.com/office/drawing/2014/main" id="{E7E96DE7-4DD5-54D0-5133-402D74F04149}"/>
              </a:ext>
            </a:extLst>
          </p:cNvPr>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9" name="Freeform 9">
            <a:extLst>
              <a:ext uri="{FF2B5EF4-FFF2-40B4-BE49-F238E27FC236}">
                <a16:creationId xmlns:a16="http://schemas.microsoft.com/office/drawing/2014/main" id="{3A3B052C-DBF5-F870-FCCC-81FF84744A81}"/>
              </a:ext>
            </a:extLst>
          </p:cNvPr>
          <p:cNvSpPr/>
          <p:nvPr/>
        </p:nvSpPr>
        <p:spPr>
          <a:xfrm>
            <a:off x="724762" y="2179096"/>
            <a:ext cx="6492240" cy="670955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extLst>
      <p:ext uri="{BB962C8B-B14F-4D97-AF65-F5344CB8AC3E}">
        <p14:creationId xmlns:p14="http://schemas.microsoft.com/office/powerpoint/2010/main" val="354273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DED92A98-CED2-9FF1-118A-C40BBF0A5DCE}"/>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C82DFB2-4D3B-BAF1-1677-0F340B133048}"/>
              </a:ext>
            </a:extLst>
          </p:cNvPr>
          <p:cNvGrpSpPr/>
          <p:nvPr/>
        </p:nvGrpSpPr>
        <p:grpSpPr>
          <a:xfrm>
            <a:off x="8449761" y="0"/>
            <a:ext cx="9838239" cy="10287000"/>
            <a:chOff x="0" y="0"/>
            <a:chExt cx="2591141" cy="2709333"/>
          </a:xfrm>
        </p:grpSpPr>
        <p:sp>
          <p:nvSpPr>
            <p:cNvPr id="5" name="Freeform 5">
              <a:extLst>
                <a:ext uri="{FF2B5EF4-FFF2-40B4-BE49-F238E27FC236}">
                  <a16:creationId xmlns:a16="http://schemas.microsoft.com/office/drawing/2014/main" id="{70871B59-4CA2-6AFC-4A0E-56EAFED4EDB1}"/>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150"/>
            </a:p>
          </p:txBody>
        </p:sp>
        <p:sp>
          <p:nvSpPr>
            <p:cNvPr id="6" name="TextBox 6">
              <a:extLst>
                <a:ext uri="{FF2B5EF4-FFF2-40B4-BE49-F238E27FC236}">
                  <a16:creationId xmlns:a16="http://schemas.microsoft.com/office/drawing/2014/main" id="{345E6645-28D5-DEA0-3C31-72A099D15205}"/>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F9A783D1-7C2A-EAA7-BF46-5C00C696B931}"/>
              </a:ext>
            </a:extLst>
          </p:cNvPr>
          <p:cNvSpPr txBox="1"/>
          <p:nvPr/>
        </p:nvSpPr>
        <p:spPr>
          <a:xfrm>
            <a:off x="1028700" y="599709"/>
            <a:ext cx="9480749"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Desktop Application</a:t>
            </a:r>
          </a:p>
        </p:txBody>
      </p:sp>
      <p:sp>
        <p:nvSpPr>
          <p:cNvPr id="10" name="TextBox 10">
            <a:extLst>
              <a:ext uri="{FF2B5EF4-FFF2-40B4-BE49-F238E27FC236}">
                <a16:creationId xmlns:a16="http://schemas.microsoft.com/office/drawing/2014/main" id="{C8E835B8-BA8E-EDBE-B9C7-012958D3FE99}"/>
              </a:ext>
            </a:extLst>
          </p:cNvPr>
          <p:cNvSpPr txBox="1"/>
          <p:nvPr/>
        </p:nvSpPr>
        <p:spPr>
          <a:xfrm>
            <a:off x="8652617" y="4610100"/>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Create and manage companies, projects, and assign users to teams.</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Serves as the main control center for coordinators and managers.</a:t>
            </a:r>
          </a:p>
        </p:txBody>
      </p:sp>
      <p:sp>
        <p:nvSpPr>
          <p:cNvPr id="11" name="TextBox 11">
            <a:extLst>
              <a:ext uri="{FF2B5EF4-FFF2-40B4-BE49-F238E27FC236}">
                <a16:creationId xmlns:a16="http://schemas.microsoft.com/office/drawing/2014/main" id="{6F74246F-7FA8-5C84-8A04-1A2662898164}"/>
              </a:ext>
            </a:extLst>
          </p:cNvPr>
          <p:cNvSpPr txBox="1"/>
          <p:nvPr/>
        </p:nvSpPr>
        <p:spPr>
          <a:xfrm>
            <a:off x="8652617" y="1561099"/>
            <a:ext cx="8606683" cy="518255"/>
          </a:xfrm>
          <a:prstGeom prst="rect">
            <a:avLst/>
          </a:prstGeom>
        </p:spPr>
        <p:txBody>
          <a:bodyPr lIns="0" tIns="0" rIns="0" bIns="0" rtlCol="0" anchor="t">
            <a:spAutoFit/>
          </a:bodyPr>
          <a:lstStyle/>
          <a:p>
            <a:pPr marL="0" lvl="0" indent="0" algn="l">
              <a:lnSpc>
                <a:spcPts val="4485"/>
              </a:lnSpc>
            </a:pPr>
            <a:r>
              <a:rPr lang="en-US" sz="2638" b="1" dirty="0">
                <a:solidFill>
                  <a:srgbClr val="0F4662"/>
                </a:solidFill>
                <a:latin typeface="Quicksand Bold"/>
                <a:ea typeface="Quicksand Bold"/>
                <a:cs typeface="Quicksand Bold"/>
                <a:sym typeface="Quicksand Bold"/>
              </a:rPr>
              <a:t>Central Hub for Issue Management</a:t>
            </a:r>
          </a:p>
        </p:txBody>
      </p:sp>
      <p:sp>
        <p:nvSpPr>
          <p:cNvPr id="12" name="TextBox 12">
            <a:extLst>
              <a:ext uri="{FF2B5EF4-FFF2-40B4-BE49-F238E27FC236}">
                <a16:creationId xmlns:a16="http://schemas.microsoft.com/office/drawing/2014/main" id="{9FD49955-B178-F29B-C94D-56C731A3A2CA}"/>
              </a:ext>
            </a:extLst>
          </p:cNvPr>
          <p:cNvSpPr txBox="1"/>
          <p:nvPr/>
        </p:nvSpPr>
        <p:spPr>
          <a:xfrm>
            <a:off x="8652617" y="6714391"/>
            <a:ext cx="8606683"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Deigned for All Stakeholders</a:t>
            </a:r>
          </a:p>
        </p:txBody>
      </p:sp>
      <p:sp>
        <p:nvSpPr>
          <p:cNvPr id="13" name="TextBox 13">
            <a:extLst>
              <a:ext uri="{FF2B5EF4-FFF2-40B4-BE49-F238E27FC236}">
                <a16:creationId xmlns:a16="http://schemas.microsoft.com/office/drawing/2014/main" id="{C7B331D9-44FB-0557-5760-138933F8F68C}"/>
              </a:ext>
            </a:extLst>
          </p:cNvPr>
          <p:cNvSpPr txBox="1"/>
          <p:nvPr/>
        </p:nvSpPr>
        <p:spPr>
          <a:xfrm>
            <a:off x="8652617" y="4147270"/>
            <a:ext cx="8606683" cy="547842"/>
          </a:xfrm>
          <a:prstGeom prst="rect">
            <a:avLst/>
          </a:prstGeom>
        </p:spPr>
        <p:txBody>
          <a:bodyPr lIns="0" tIns="0" rIns="0" bIns="0" rtlCol="0" anchor="t">
            <a:spAutoFit/>
          </a:bodyPr>
          <a:lstStyle/>
          <a:p>
            <a:pPr lvl="0">
              <a:lnSpc>
                <a:spcPts val="4759"/>
              </a:lnSpc>
            </a:pPr>
            <a:r>
              <a:rPr lang="en-US" sz="2640" b="1" dirty="0">
                <a:solidFill>
                  <a:srgbClr val="0F4662"/>
                </a:solidFill>
                <a:latin typeface="Quicksand Bold"/>
                <a:ea typeface="Quicksand Bold"/>
                <a:cs typeface="Quicksand Bold"/>
                <a:sym typeface="Quicksand Bold"/>
              </a:rPr>
              <a:t>Desktop Anchor for Project Coordination</a:t>
            </a:r>
          </a:p>
        </p:txBody>
      </p:sp>
      <p:sp>
        <p:nvSpPr>
          <p:cNvPr id="14" name="AutoShape 14">
            <a:extLst>
              <a:ext uri="{FF2B5EF4-FFF2-40B4-BE49-F238E27FC236}">
                <a16:creationId xmlns:a16="http://schemas.microsoft.com/office/drawing/2014/main" id="{E0629C5A-41EA-B526-519C-9BA0E7DE714E}"/>
              </a:ext>
            </a:extLst>
          </p:cNvPr>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5" name="AutoShape 15">
            <a:extLst>
              <a:ext uri="{FF2B5EF4-FFF2-40B4-BE49-F238E27FC236}">
                <a16:creationId xmlns:a16="http://schemas.microsoft.com/office/drawing/2014/main" id="{954BCF21-A8D0-12A0-402D-AD13FFED1C2E}"/>
              </a:ext>
            </a:extLst>
          </p:cNvPr>
          <p:cNvSpPr/>
          <p:nvPr/>
        </p:nvSpPr>
        <p:spPr>
          <a:xfrm>
            <a:off x="10767060" y="1028700"/>
            <a:ext cx="6492240" cy="0"/>
          </a:xfrm>
          <a:prstGeom prst="line">
            <a:avLst/>
          </a:prstGeom>
          <a:ln w="76200" cap="flat">
            <a:solidFill>
              <a:srgbClr val="0F4662"/>
            </a:solidFill>
            <a:prstDash val="solid"/>
            <a:headEnd type="none" w="sm" len="sm"/>
            <a:tailEnd type="none" w="sm" len="sm"/>
          </a:ln>
        </p:spPr>
        <p:txBody>
          <a:bodyPr/>
          <a:lstStyle/>
          <a:p>
            <a:endParaRPr lang="en-150"/>
          </a:p>
        </p:txBody>
      </p:sp>
      <p:sp>
        <p:nvSpPr>
          <p:cNvPr id="16" name="TextBox 10">
            <a:extLst>
              <a:ext uri="{FF2B5EF4-FFF2-40B4-BE49-F238E27FC236}">
                <a16:creationId xmlns:a16="http://schemas.microsoft.com/office/drawing/2014/main" id="{4EAEC2AC-4FF6-B57A-27DA-B2B77ED71201}"/>
              </a:ext>
            </a:extLst>
          </p:cNvPr>
          <p:cNvSpPr txBox="1"/>
          <p:nvPr/>
        </p:nvSpPr>
        <p:spPr>
          <a:xfrm>
            <a:off x="8659991" y="2036848"/>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View, filter, and manage issues across projects in one streamlined interface.</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Edit issue details, track status, preview snapshots and chat in real-time live updates</a:t>
            </a:r>
          </a:p>
        </p:txBody>
      </p:sp>
      <p:sp>
        <p:nvSpPr>
          <p:cNvPr id="17" name="TextBox 10">
            <a:extLst>
              <a:ext uri="{FF2B5EF4-FFF2-40B4-BE49-F238E27FC236}">
                <a16:creationId xmlns:a16="http://schemas.microsoft.com/office/drawing/2014/main" id="{A37E2772-7E29-A160-4CF8-2E0E6DFB78EF}"/>
              </a:ext>
            </a:extLst>
          </p:cNvPr>
          <p:cNvSpPr txBox="1"/>
          <p:nvPr/>
        </p:nvSpPr>
        <p:spPr>
          <a:xfrm>
            <a:off x="8652616" y="7279541"/>
            <a:ext cx="8606683"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Filters dashboards and statistics allow instant access to critical project insights.</a:t>
            </a:r>
          </a:p>
          <a:p>
            <a:pPr marL="518160" lvl="1" indent="-259080">
              <a:lnSpc>
                <a:spcPts val="4079"/>
              </a:lnSpc>
              <a:buFont typeface="Arial"/>
              <a:buChar char="•"/>
            </a:pPr>
            <a:r>
              <a:rPr lang="en-US" sz="2400" dirty="0">
                <a:solidFill>
                  <a:srgbClr val="0F4662"/>
                </a:solidFill>
                <a:latin typeface="Quicksand"/>
                <a:ea typeface="Quicksand"/>
                <a:cs typeface="Quicksand"/>
                <a:sym typeface="Quicksand"/>
              </a:rPr>
              <a:t>Doesn’t require Revit, enabling access for broader project roles (PMs, QC, </a:t>
            </a:r>
            <a:r>
              <a:rPr lang="en-US" sz="2400" dirty="0" err="1">
                <a:solidFill>
                  <a:srgbClr val="0F4662"/>
                </a:solidFill>
                <a:latin typeface="Quicksand"/>
                <a:ea typeface="Quicksand"/>
                <a:cs typeface="Quicksand"/>
                <a:sym typeface="Quicksand"/>
              </a:rPr>
              <a:t>etc</a:t>
            </a:r>
            <a:r>
              <a:rPr lang="en-US" sz="2400" dirty="0">
                <a:solidFill>
                  <a:srgbClr val="0F4662"/>
                </a:solidFill>
                <a:latin typeface="Quicksand"/>
                <a:ea typeface="Quicksand"/>
                <a:cs typeface="Quicksand"/>
                <a:sym typeface="Quicksand"/>
              </a:rPr>
              <a:t>…).</a:t>
            </a:r>
          </a:p>
        </p:txBody>
      </p:sp>
      <p:sp>
        <p:nvSpPr>
          <p:cNvPr id="18" name="Freeform 13">
            <a:extLst>
              <a:ext uri="{FF2B5EF4-FFF2-40B4-BE49-F238E27FC236}">
                <a16:creationId xmlns:a16="http://schemas.microsoft.com/office/drawing/2014/main" id="{1CF3B417-E91A-29C8-E818-822C1261DE21}"/>
              </a:ext>
            </a:extLst>
          </p:cNvPr>
          <p:cNvSpPr/>
          <p:nvPr/>
        </p:nvSpPr>
        <p:spPr>
          <a:xfrm>
            <a:off x="1164578" y="2481625"/>
            <a:ext cx="6220484" cy="6477000"/>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150"/>
          </a:p>
        </p:txBody>
      </p:sp>
    </p:spTree>
    <p:extLst>
      <p:ext uri="{BB962C8B-B14F-4D97-AF65-F5344CB8AC3E}">
        <p14:creationId xmlns:p14="http://schemas.microsoft.com/office/powerpoint/2010/main" val="1120342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3264</TotalTime>
  <Words>645</Words>
  <Application>Microsoft Office PowerPoint</Application>
  <PresentationFormat>Custom</PresentationFormat>
  <Paragraphs>70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Cormorant Garamond Bold Italics</vt:lpstr>
      <vt:lpstr>Quicksand Bold</vt:lpstr>
      <vt:lpstr>Arial</vt:lpstr>
      <vt:lpstr>Calibri</vt:lpstr>
      <vt:lpstr>Century Gothic</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Hazem</dc:creator>
  <cp:lastModifiedBy>Ahmed Moenes</cp:lastModifiedBy>
  <cp:revision>11</cp:revision>
  <dcterms:created xsi:type="dcterms:W3CDTF">2006-08-16T00:00:00Z</dcterms:created>
  <dcterms:modified xsi:type="dcterms:W3CDTF">2025-07-01T05:43:41Z</dcterms:modified>
  <dc:identifier>DAGrNMGPJi4</dc:identifier>
</cp:coreProperties>
</file>